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DM Sans Medium"/>
      <p:regular r:id="rId19"/>
      <p:bold r:id="rId20"/>
      <p:italic r:id="rId21"/>
      <p:boldItalic r:id="rId22"/>
    </p:embeddedFont>
    <p:embeddedFont>
      <p:font typeface="Roboto Mono"/>
      <p:regular r:id="rId23"/>
      <p:bold r:id="rId24"/>
      <p:italic r:id="rId25"/>
      <p:boldItalic r:id="rId26"/>
    </p:embeddedFont>
    <p:embeddedFont>
      <p:font typeface="DM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Medium-bold.fntdata"/><Relationship Id="rId22" Type="http://schemas.openxmlformats.org/officeDocument/2006/relationships/font" Target="fonts/DMSansMedium-boldItalic.fntdata"/><Relationship Id="rId21" Type="http://schemas.openxmlformats.org/officeDocument/2006/relationships/font" Target="fonts/DMSansMedium-italic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DM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DMSans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ddba232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ddba232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ddba23298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ddba23298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ec13dbc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ec13dbc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ddba23298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ddba23298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ddba23298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ddba23298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show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Multiple workflows running/managing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Inputs/outputs cached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Combining multiple executors (On prem slurm - braket)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Setting all set default and can be configured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Dynamic workflows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Terminal to change things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0cf3d95d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0cf3d95d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ddba2329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ddba2329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workflow is a series of tasks to be </a:t>
            </a:r>
            <a:r>
              <a:rPr lang="en"/>
              <a:t>performed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can train ML models, perform simulations, compute results. Which we’ll call experiments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be used for data processing where data is transformed or computed upon to either return a result or invoke some 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Infrastructure can be provisioned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Anything really that can be automated..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ddba2329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ddba2329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While workflows are conceptually simple in practice can be quite complicated for real-world use cases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may require to execute our tasks in</a:t>
            </a:r>
            <a:r>
              <a:rPr lang="en"/>
              <a:t> different execution environments (be it on-prem, HPC clusters, cloud environments)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some scenarios we may require a mix, and add different hardware </a:t>
            </a:r>
            <a:r>
              <a:rPr lang="en"/>
              <a:t>requirements</a:t>
            </a:r>
            <a:r>
              <a:rPr lang="en"/>
              <a:t> like GPUs, QPUs, ect.. And it can become quite difficult to manage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Loss of </a:t>
            </a:r>
            <a:r>
              <a:rPr lang="en"/>
              <a:t>observability with custom tooling, track down tasks that may have failed along the way… As well as organizing results, and versioning different workflows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ddba23298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fddba23298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Covalent is a free &amp; open source workflow orchestration tool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Makes it easy to run tasks on any compute environment with the required hardware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many more features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ddba23298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ddba23298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Offers </a:t>
            </a:r>
            <a:r>
              <a:rPr lang="en"/>
              <a:t>parallelization</a:t>
            </a:r>
            <a:r>
              <a:rPr lang="en"/>
              <a:t> out of the box, covalent determines task input/output dependencies and executes tasks in parallel whenever possible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Write code on your machine and have it run on any compute backend (on-prem, local, cloud, HPC clusters)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Mix and match compute backends that offer different hardware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Run as many tasks as you require, scalability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ddba2329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ddba2329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training may require GPU hardware, but </a:t>
            </a:r>
            <a:r>
              <a:rPr lang="en"/>
              <a:t>inefficient</a:t>
            </a:r>
            <a:r>
              <a:rPr lang="en"/>
              <a:t> to consume expensive GPU compute resources for the entire training process when only a portion may really require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 use quantum workflows practically we still leverage classical compute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 execute these types of workflow efficiently we then need to execute portions of our workflow using different hardware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Additionally we may execute some on-prem, some on cloud, or a combination of different cloud providers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Cloud resources can allow us to more easily scale up and down on demand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Combining all of these compute environments allow us to scale large workflows, lead us to faster results and cost savings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ddba23298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ddba23298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Write your code in python (or language of your choice)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Add some decorators and covalent works with your code as 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workflow can be dispatched to Covalent for execution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ddba23298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ddba23298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Your individual functions or </a:t>
            </a:r>
            <a:r>
              <a:rPr lang="en"/>
              <a:t>tasks</a:t>
            </a:r>
            <a:r>
              <a:rPr lang="en"/>
              <a:t> correspond to electrons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entrypoint of your workflow is referred to as a lattice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dispatch your lattice and get the result either synchronously or </a:t>
            </a:r>
            <a:r>
              <a:rPr lang="en"/>
              <a:t>asynchronously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idx="2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 txBox="1"/>
          <p:nvPr>
            <p:ph idx="2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idx="2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idx="2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idx="2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3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 txBox="1"/>
          <p:nvPr>
            <p:ph idx="2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 txBox="1"/>
          <p:nvPr>
            <p:ph idx="2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8"/>
          <p:cNvSpPr txBox="1"/>
          <p:nvPr>
            <p:ph idx="2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9"/>
          <p:cNvSpPr txBox="1"/>
          <p:nvPr>
            <p:ph idx="3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0"/>
          <p:cNvSpPr txBox="1"/>
          <p:nvPr>
            <p:ph idx="2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9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CFCF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0C1E"/>
              </a:buClr>
              <a:buSzPts val="2800"/>
              <a:buFont typeface="DM Sans"/>
              <a:buNone/>
              <a:defRPr sz="2800">
                <a:solidFill>
                  <a:srgbClr val="110C1E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22300" y="336400"/>
            <a:ext cx="483625" cy="4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700" y="4568868"/>
            <a:ext cx="483625" cy="28573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552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6398047" y="2815227"/>
            <a:ext cx="2004900" cy="2000400"/>
          </a:xfrm>
          <a:prstGeom prst="ellipse">
            <a:avLst/>
          </a:prstGeom>
          <a:noFill/>
          <a:ln cap="flat" cmpd="sng" w="76200">
            <a:solidFill>
              <a:srgbClr val="4541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8" name="Google Shape;68;p13"/>
          <p:cNvSpPr/>
          <p:nvPr/>
        </p:nvSpPr>
        <p:spPr>
          <a:xfrm rot="-5400000">
            <a:off x="5567890" y="583190"/>
            <a:ext cx="1861500" cy="1861500"/>
          </a:xfrm>
          <a:prstGeom prst="rtTriangle">
            <a:avLst/>
          </a:prstGeom>
          <a:solidFill>
            <a:srgbClr val="4541F4"/>
          </a:solidFill>
          <a:ln cap="flat" cmpd="sng" w="9525">
            <a:solidFill>
              <a:srgbClr val="4541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1989241" y="2954215"/>
            <a:ext cx="1861500" cy="1861500"/>
          </a:xfrm>
          <a:prstGeom prst="rtTriangle">
            <a:avLst/>
          </a:prstGeom>
          <a:solidFill>
            <a:srgbClr val="4541F4"/>
          </a:solidFill>
          <a:ln cap="flat" cmpd="sng" w="9525">
            <a:solidFill>
              <a:srgbClr val="4541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986836" y="709849"/>
            <a:ext cx="2004900" cy="2000400"/>
          </a:xfrm>
          <a:prstGeom prst="ellipse">
            <a:avLst/>
          </a:prstGeom>
          <a:noFill/>
          <a:ln cap="flat" cmpd="sng" w="76200">
            <a:solidFill>
              <a:srgbClr val="4541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311700" y="2910325"/>
            <a:ext cx="8520600" cy="11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90">
                <a:solidFill>
                  <a:schemeClr val="lt1"/>
                </a:solidFill>
              </a:rPr>
              <a:t>Agnostiq Inc. </a:t>
            </a:r>
            <a:endParaRPr sz="189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90">
              <a:solidFill>
                <a:schemeClr val="lt1"/>
              </a:solidFill>
            </a:endParaRPr>
          </a:p>
        </p:txBody>
      </p:sp>
      <p:cxnSp>
        <p:nvCxnSpPr>
          <p:cNvPr id="72" name="Google Shape;72;p13"/>
          <p:cNvCxnSpPr/>
          <p:nvPr/>
        </p:nvCxnSpPr>
        <p:spPr>
          <a:xfrm>
            <a:off x="3256650" y="2767200"/>
            <a:ext cx="2630700" cy="0"/>
          </a:xfrm>
          <a:prstGeom prst="straightConnector1">
            <a:avLst/>
          </a:prstGeom>
          <a:noFill/>
          <a:ln cap="flat" cmpd="sng" w="9525">
            <a:solidFill>
              <a:srgbClr val="B9D6F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238" y="1396200"/>
            <a:ext cx="4960271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2824675" y="4196140"/>
            <a:ext cx="34947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DM Sans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AgnostiqHQ/covalent</a:t>
            </a:r>
            <a:endParaRPr/>
          </a:p>
        </p:txBody>
      </p:sp>
      <p:sp>
        <p:nvSpPr>
          <p:cNvPr id="75" name="Google Shape;75;p13"/>
          <p:cNvSpPr txBox="1"/>
          <p:nvPr/>
        </p:nvSpPr>
        <p:spPr>
          <a:xfrm>
            <a:off x="1027400" y="4196140"/>
            <a:ext cx="2381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DM Sans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agnostiq.ai</a:t>
            </a:r>
            <a:endParaRPr/>
          </a:p>
        </p:txBody>
      </p:sp>
      <p:sp>
        <p:nvSpPr>
          <p:cNvPr id="76" name="Google Shape;76;p13"/>
          <p:cNvSpPr txBox="1"/>
          <p:nvPr/>
        </p:nvSpPr>
        <p:spPr>
          <a:xfrm>
            <a:off x="5735500" y="4196140"/>
            <a:ext cx="2381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DM Sans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</a:t>
            </a:r>
            <a:r>
              <a:rPr lang="en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covalentxyz</a:t>
            </a:r>
            <a:endParaRPr b="0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3175" y="3794297"/>
            <a:ext cx="437650" cy="42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7225" y="3828894"/>
            <a:ext cx="437658" cy="3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3600" y="3812345"/>
            <a:ext cx="548700" cy="3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311700" y="2260125"/>
            <a:ext cx="8520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90">
                <a:solidFill>
                  <a:schemeClr val="lt1"/>
                </a:solidFill>
              </a:rPr>
              <a:t>An open-source tool for orchestrating large scale heterogeneous workflows</a:t>
            </a:r>
            <a:endParaRPr sz="149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79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screenshot of a computer&#10;&#10;Description automatically generated with medium confidence" id="212" name="Google Shape;2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377" y="219237"/>
            <a:ext cx="7235719" cy="470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Getting started is easy</a:t>
            </a:r>
            <a:endParaRPr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3"/>
          <p:cNvSpPr txBox="1"/>
          <p:nvPr>
            <p:ph idx="3" type="sldNum"/>
          </p:nvPr>
        </p:nvSpPr>
        <p:spPr>
          <a:xfrm>
            <a:off x="3883800" y="4663225"/>
            <a:ext cx="137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952" y="4799911"/>
            <a:ext cx="860826" cy="1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/>
          <p:nvPr/>
        </p:nvSpPr>
        <p:spPr>
          <a:xfrm>
            <a:off x="3737325" y="611175"/>
            <a:ext cx="40800" cy="40800"/>
          </a:xfrm>
          <a:prstGeom prst="ellipse">
            <a:avLst/>
          </a:prstGeom>
          <a:noFill/>
          <a:ln cap="flat" cmpd="sng" w="19050">
            <a:solidFill>
              <a:srgbClr val="4541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22" name="Google Shape;222;p23"/>
          <p:cNvSpPr/>
          <p:nvPr/>
        </p:nvSpPr>
        <p:spPr>
          <a:xfrm>
            <a:off x="1440200" y="1372625"/>
            <a:ext cx="6018300" cy="682500"/>
          </a:xfrm>
          <a:prstGeom prst="roundRect">
            <a:avLst>
              <a:gd fmla="val 19022" name="adj"/>
            </a:avLst>
          </a:prstGeom>
          <a:solidFill>
            <a:srgbClr val="110C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1731775" y="1490675"/>
            <a:ext cx="325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$ pip install covalent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1440200" y="2340600"/>
            <a:ext cx="6018300" cy="682500"/>
          </a:xfrm>
          <a:prstGeom prst="roundRect">
            <a:avLst>
              <a:gd fmla="val 19022" name="adj"/>
            </a:avLst>
          </a:prstGeom>
          <a:solidFill>
            <a:srgbClr val="110C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1731775" y="2458650"/>
            <a:ext cx="325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covalent</a:t>
            </a:r>
            <a:r>
              <a:rPr lang="en" sz="1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start</a:t>
            </a:r>
            <a:endParaRPr sz="1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1440200" y="3252388"/>
            <a:ext cx="6018300" cy="682500"/>
          </a:xfrm>
          <a:prstGeom prst="roundRect">
            <a:avLst>
              <a:gd fmla="val 19022" name="adj"/>
            </a:avLst>
          </a:prstGeom>
          <a:solidFill>
            <a:srgbClr val="110C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1731775" y="3370438"/>
            <a:ext cx="325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python workflow.py</a:t>
            </a:r>
            <a:endParaRPr sz="1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Covalent </a:t>
            </a:r>
            <a:r>
              <a:rPr b="1" lang="en" sz="2500">
                <a:latin typeface="DM Sans"/>
                <a:ea typeface="DM Sans"/>
                <a:cs typeface="DM Sans"/>
                <a:sym typeface="DM Sans"/>
              </a:rPr>
              <a:t>executor</a:t>
            </a: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 plugin ecosystem</a:t>
            </a:r>
            <a:endParaRPr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2355625" y="1046475"/>
            <a:ext cx="4563000" cy="2961000"/>
          </a:xfrm>
          <a:prstGeom prst="roundRect">
            <a:avLst>
              <a:gd fmla="val 7087" name="adj"/>
            </a:avLst>
          </a:prstGeom>
          <a:solidFill>
            <a:srgbClr val="FFFFFF"/>
          </a:solidFill>
          <a:ln>
            <a:noFill/>
          </a:ln>
          <a:effectLst>
            <a:outerShdw blurRad="442913" rotWithShape="0" algn="bl" dir="5400000" dist="12382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930" y="1350533"/>
            <a:ext cx="4012388" cy="235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6952" y="4799911"/>
            <a:ext cx="860826" cy="1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/>
          <p:nvPr/>
        </p:nvSpPr>
        <p:spPr>
          <a:xfrm>
            <a:off x="5870925" y="611175"/>
            <a:ext cx="40800" cy="40800"/>
          </a:xfrm>
          <a:prstGeom prst="ellipse">
            <a:avLst/>
          </a:prstGeom>
          <a:noFill/>
          <a:ln cap="flat" cmpd="sng" w="19050">
            <a:solidFill>
              <a:srgbClr val="4541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38" name="Google Shape;238;p24"/>
          <p:cNvSpPr/>
          <p:nvPr/>
        </p:nvSpPr>
        <p:spPr>
          <a:xfrm>
            <a:off x="2355625" y="4170625"/>
            <a:ext cx="4563000" cy="393600"/>
          </a:xfrm>
          <a:prstGeom prst="roundRect">
            <a:avLst>
              <a:gd fmla="val 19022" name="adj"/>
            </a:avLst>
          </a:prstGeom>
          <a:solidFill>
            <a:srgbClr val="110C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2630875" y="4182775"/>
            <a:ext cx="401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$ pip install “covalent-aws-plugins[all]”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965EE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6398047" y="2815227"/>
            <a:ext cx="2004900" cy="2000400"/>
          </a:xfrm>
          <a:prstGeom prst="ellipse">
            <a:avLst/>
          </a:prstGeom>
          <a:noFill/>
          <a:ln cap="flat" cmpd="sng" w="76200">
            <a:solidFill>
              <a:srgbClr val="704F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5" name="Google Shape;245;p25"/>
          <p:cNvSpPr/>
          <p:nvPr/>
        </p:nvSpPr>
        <p:spPr>
          <a:xfrm rot="-5400000">
            <a:off x="5567890" y="583190"/>
            <a:ext cx="1861500" cy="1861500"/>
          </a:xfrm>
          <a:prstGeom prst="rtTriangle">
            <a:avLst/>
          </a:prstGeom>
          <a:solidFill>
            <a:srgbClr val="704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1989241" y="2954215"/>
            <a:ext cx="1861500" cy="1861500"/>
          </a:xfrm>
          <a:prstGeom prst="rtTriangle">
            <a:avLst/>
          </a:prstGeom>
          <a:solidFill>
            <a:srgbClr val="704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986836" y="709849"/>
            <a:ext cx="2004900" cy="2000400"/>
          </a:xfrm>
          <a:prstGeom prst="ellipse">
            <a:avLst/>
          </a:prstGeom>
          <a:noFill/>
          <a:ln cap="flat" cmpd="sng" w="76200">
            <a:solidFill>
              <a:srgbClr val="704F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8" name="Google Shape;248;p25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Workshop</a:t>
            </a:r>
            <a:endParaRPr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9" name="Google Shape;249;p25"/>
          <p:cNvSpPr txBox="1"/>
          <p:nvPr>
            <p:ph idx="1" type="subTitle"/>
          </p:nvPr>
        </p:nvSpPr>
        <p:spPr>
          <a:xfrm>
            <a:off x="311700" y="2529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Hosting Covalent &amp; Dispatching Workflows</a:t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50" name="Google Shape;250;p25"/>
          <p:cNvCxnSpPr/>
          <p:nvPr/>
        </p:nvCxnSpPr>
        <p:spPr>
          <a:xfrm>
            <a:off x="3256650" y="2462400"/>
            <a:ext cx="2630700" cy="0"/>
          </a:xfrm>
          <a:prstGeom prst="straightConnector1">
            <a:avLst/>
          </a:prstGeom>
          <a:noFill/>
          <a:ln cap="flat" cmpd="sng" w="9525">
            <a:solidFill>
              <a:srgbClr val="B9D6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1" name="Google Shape;251;p25"/>
          <p:cNvSpPr txBox="1"/>
          <p:nvPr/>
        </p:nvSpPr>
        <p:spPr>
          <a:xfrm>
            <a:off x="2824650" y="3771440"/>
            <a:ext cx="34947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DM Sans"/>
              <a:buNone/>
            </a:pPr>
            <a:r>
              <a:rPr lang="en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="1" lang="en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lease check us out &amp; star @ </a:t>
            </a:r>
            <a:r>
              <a:rPr lang="en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github.com/</a:t>
            </a:r>
            <a:r>
              <a:rPr b="1" i="0" lang="en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AgnostiqHQ/covalent</a:t>
            </a:r>
            <a:endParaRPr b="1"/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150" y="3369597"/>
            <a:ext cx="437650" cy="42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Our Team</a:t>
            </a:r>
            <a:endParaRPr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952" y="4799911"/>
            <a:ext cx="860826" cy="1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5870925" y="611175"/>
            <a:ext cx="40800" cy="40800"/>
          </a:xfrm>
          <a:prstGeom prst="ellipse">
            <a:avLst/>
          </a:prstGeom>
          <a:noFill/>
          <a:ln cap="flat" cmpd="sng" w="19050">
            <a:solidFill>
              <a:srgbClr val="4541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89" name="Google Shape;89;p14"/>
          <p:cNvSpPr txBox="1"/>
          <p:nvPr/>
        </p:nvSpPr>
        <p:spPr>
          <a:xfrm>
            <a:off x="414025" y="1291075"/>
            <a:ext cx="85206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09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DM Sans"/>
              <a:buChar char="●"/>
            </a:pPr>
            <a:r>
              <a:rPr lang="en" sz="1740">
                <a:latin typeface="DM Sans"/>
                <a:ea typeface="DM Sans"/>
                <a:cs typeface="DM Sans"/>
                <a:sym typeface="DM Sans"/>
              </a:rPr>
              <a:t>Alejandro Esquivel </a:t>
            </a:r>
            <a:r>
              <a:rPr b="1" lang="en" sz="1740">
                <a:latin typeface="DM Sans"/>
                <a:ea typeface="DM Sans"/>
                <a:cs typeface="DM Sans"/>
                <a:sym typeface="DM Sans"/>
              </a:rPr>
              <a:t>alejandro@agnostiq.ai</a:t>
            </a:r>
            <a:endParaRPr b="1" sz="1740">
              <a:latin typeface="DM Sans"/>
              <a:ea typeface="DM Sans"/>
              <a:cs typeface="DM Sans"/>
              <a:sym typeface="DM Sans"/>
            </a:endParaRPr>
          </a:p>
          <a:p>
            <a:pPr indent="-33909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40"/>
              <a:buFont typeface="DM Sans"/>
              <a:buChar char="●"/>
            </a:pPr>
            <a:r>
              <a:rPr lang="en" sz="1740">
                <a:latin typeface="DM Sans"/>
                <a:ea typeface="DM Sans"/>
                <a:cs typeface="DM Sans"/>
                <a:sym typeface="DM Sans"/>
              </a:rPr>
              <a:t>Ara Ghukasyan </a:t>
            </a:r>
            <a:r>
              <a:rPr b="1" lang="en" sz="1740">
                <a:latin typeface="DM Sans"/>
                <a:ea typeface="DM Sans"/>
                <a:cs typeface="DM Sans"/>
                <a:sym typeface="DM Sans"/>
              </a:rPr>
              <a:t>ara@agnostiq.ai</a:t>
            </a:r>
            <a:endParaRPr b="1" sz="1740">
              <a:latin typeface="DM Sans"/>
              <a:ea typeface="DM Sans"/>
              <a:cs typeface="DM Sans"/>
              <a:sym typeface="DM Sans"/>
            </a:endParaRPr>
          </a:p>
          <a:p>
            <a:pPr indent="-33909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40"/>
              <a:buFont typeface="DM Sans"/>
              <a:buChar char="●"/>
            </a:pPr>
            <a:r>
              <a:rPr lang="en" sz="1740">
                <a:latin typeface="DM Sans"/>
                <a:ea typeface="DM Sans"/>
                <a:cs typeface="DM Sans"/>
                <a:sym typeface="DM Sans"/>
              </a:rPr>
              <a:t>Santosh </a:t>
            </a:r>
            <a:r>
              <a:rPr b="1" lang="en" sz="1740">
                <a:latin typeface="DM Sans"/>
                <a:ea typeface="DM Sans"/>
                <a:cs typeface="DM Sans"/>
                <a:sym typeface="DM Sans"/>
              </a:rPr>
              <a:t>santosh@agnostiq.ai</a:t>
            </a:r>
            <a:endParaRPr b="1" sz="174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1758450" y="508025"/>
            <a:ext cx="1589868" cy="446688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311700" y="445025"/>
            <a:ext cx="37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workflow?</a:t>
            </a:r>
            <a:endParaRPr/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Simply it is a set of automated tasks.</a:t>
            </a:r>
            <a:r>
              <a:rPr lang="en"/>
              <a:t> Some examples are: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ML models, perform simulations, compute results: </a:t>
            </a:r>
            <a:r>
              <a:rPr b="1" lang="en"/>
              <a:t>experiments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Transform the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Compute a resul</a:t>
            </a:r>
            <a:r>
              <a:rPr lang="en"/>
              <a:t>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Act on the data e.g trigger external event (http call, notification, ect)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Provision cloud </a:t>
            </a:r>
            <a:r>
              <a:rPr lang="en"/>
              <a:t>infrastructure, e.g Create S3 bucket, upload content. You have a live site!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… Anything you want to automate</a:t>
            </a:r>
            <a:r>
              <a:rPr lang="en"/>
              <a:t> </a:t>
            </a:r>
            <a:endParaRPr/>
          </a:p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5"/>
          <p:cNvSpPr txBox="1"/>
          <p:nvPr>
            <p:ph idx="2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covalent.xyz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363000" y="512475"/>
            <a:ext cx="1163106" cy="446688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Modern computational workflows are complex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966525" y="801350"/>
            <a:ext cx="40800" cy="40800"/>
          </a:xfrm>
          <a:prstGeom prst="ellipse">
            <a:avLst/>
          </a:prstGeom>
          <a:noFill/>
          <a:ln cap="flat" cmpd="sng" w="19050">
            <a:solidFill>
              <a:srgbClr val="4541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6"/>
          <p:cNvSpPr txBox="1"/>
          <p:nvPr>
            <p:ph idx="3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62" y="1017725"/>
            <a:ext cx="6608275" cy="37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394475" y="1030625"/>
            <a:ext cx="1163100" cy="3936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35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That’s where </a:t>
            </a:r>
            <a:r>
              <a:rPr b="1" lang="en" sz="2000"/>
              <a:t>Covalent</a:t>
            </a:r>
            <a:r>
              <a:rPr lang="en" sz="2000"/>
              <a:t> comes in… </a:t>
            </a:r>
            <a:br>
              <a:rPr lang="en" sz="2000"/>
            </a:b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Covalent is an </a:t>
            </a:r>
            <a:r>
              <a:rPr lang="en" sz="2200" u="sng"/>
              <a:t>open source, free</a:t>
            </a:r>
            <a:r>
              <a:rPr lang="en" sz="2200"/>
              <a:t> pythonic workflow orchestration tool for heterogeneous computing</a:t>
            </a:r>
            <a:endParaRPr sz="2200"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175" y="2081050"/>
            <a:ext cx="5315652" cy="25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2610976" y="508025"/>
            <a:ext cx="1379484" cy="446688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45025"/>
            <a:ext cx="770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features </a:t>
            </a:r>
            <a:r>
              <a:rPr lang="en"/>
              <a:t>Covalent</a:t>
            </a:r>
            <a:r>
              <a:rPr lang="en"/>
              <a:t> offers</a:t>
            </a:r>
            <a:endParaRPr/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8"/>
          <p:cNvSpPr txBox="1"/>
          <p:nvPr>
            <p:ph idx="2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500550" y="1208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Parallelization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tasks in </a:t>
            </a:r>
            <a:r>
              <a:rPr b="1" lang="en"/>
              <a:t>any </a:t>
            </a:r>
            <a:r>
              <a:rPr b="1" lang="en"/>
              <a:t>compute backend </a:t>
            </a:r>
            <a:r>
              <a:rPr lang="en"/>
              <a:t>(on-prem, cloud, HPC cluster)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Abstracts away hardware</a:t>
            </a:r>
            <a:r>
              <a:rPr lang="en"/>
              <a:t>! </a:t>
            </a:r>
            <a:r>
              <a:rPr i="1" lang="en"/>
              <a:t>GPUs, CPUs, QPUs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Scale</a:t>
            </a:r>
            <a:r>
              <a:rPr lang="en"/>
              <a:t> way beyond your local compute environment!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</a:t>
            </a:r>
            <a:r>
              <a:rPr b="1" lang="en"/>
              <a:t>re-usable and fault tolerant </a:t>
            </a:r>
            <a:r>
              <a:rPr lang="en"/>
              <a:t>(automatic checkpointing)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Intuitive </a:t>
            </a:r>
            <a:r>
              <a:rPr b="1" lang="en"/>
              <a:t>U</a:t>
            </a:r>
            <a:r>
              <a:rPr b="1" lang="en"/>
              <a:t>ser Interface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 experiments: </a:t>
            </a:r>
            <a:r>
              <a:rPr b="1" lang="en"/>
              <a:t>versioning, share code &amp; results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Identify failing tasks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311700" y="498700"/>
            <a:ext cx="2213400" cy="3936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368800"/>
            <a:ext cx="789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508"/>
              <a:t>Heterogeneity is required to reach higher levels of compute more efficiently</a:t>
            </a:r>
            <a:endParaRPr sz="2508"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311700" y="1226450"/>
            <a:ext cx="654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AI/ML/Quantum workflows use combinations of CPUs, GPUs and QPUs to scale more efficiently</a:t>
            </a:r>
            <a:endParaRPr sz="10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4160800" y="1101687"/>
            <a:ext cx="40800" cy="40800"/>
          </a:xfrm>
          <a:prstGeom prst="ellipse">
            <a:avLst/>
          </a:prstGeom>
          <a:noFill/>
          <a:ln cap="flat" cmpd="sng" w="19050">
            <a:solidFill>
              <a:srgbClr val="4541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35" name="Google Shape;135;p19"/>
          <p:cNvSpPr txBox="1"/>
          <p:nvPr/>
        </p:nvSpPr>
        <p:spPr>
          <a:xfrm>
            <a:off x="5811025" y="1944725"/>
            <a:ext cx="30882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1F4"/>
              </a:buClr>
              <a:buSzPts val="1100"/>
              <a:buFont typeface="DM Sans"/>
              <a:buChar char="○"/>
            </a:pPr>
            <a:r>
              <a:rPr lang="en" sz="1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On-demand / bursting requirements</a:t>
            </a:r>
            <a:endParaRPr sz="11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541F4"/>
              </a:buClr>
              <a:buSzPts val="1100"/>
              <a:buFont typeface="DM Sans"/>
              <a:buChar char="○"/>
            </a:pPr>
            <a:r>
              <a:rPr lang="en" sz="1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Diversity of resource types (CPUs, GPU arrays, quantum computers)</a:t>
            </a:r>
            <a:endParaRPr sz="11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541F4"/>
              </a:buClr>
              <a:buSzPts val="1100"/>
              <a:buFont typeface="DM Sans"/>
              <a:buChar char="○"/>
            </a:pPr>
            <a:r>
              <a:rPr lang="en" sz="1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Combination of on-prem and cloud resources, multi-cloud (AWS, IBM,..)</a:t>
            </a:r>
            <a:endParaRPr sz="11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Medium"/>
              <a:buChar char="○"/>
            </a:pPr>
            <a:r>
              <a:rPr lang="en" sz="1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Need to scale up and scale out</a:t>
            </a:r>
            <a:endParaRPr sz="11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DM Sans Medium"/>
              <a:buChar char="○"/>
            </a:pPr>
            <a:r>
              <a:rPr lang="en" sz="1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Efficiency yields faster results &amp; cost savings</a:t>
            </a:r>
            <a:endParaRPr sz="11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8950"/>
            <a:ext cx="5372221" cy="30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2902500" y="495725"/>
            <a:ext cx="1087800" cy="471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covalent is simple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0"/>
          <p:cNvSpPr txBox="1"/>
          <p:nvPr>
            <p:ph idx="3" type="sldNum"/>
          </p:nvPr>
        </p:nvSpPr>
        <p:spPr>
          <a:xfrm>
            <a:off x="3990441" y="4663225"/>
            <a:ext cx="11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covalent.xyz</a:t>
            </a:r>
            <a:endParaRPr/>
          </a:p>
        </p:txBody>
      </p:sp>
      <p:grpSp>
        <p:nvGrpSpPr>
          <p:cNvPr id="145" name="Google Shape;145;p20"/>
          <p:cNvGrpSpPr/>
          <p:nvPr/>
        </p:nvGrpSpPr>
        <p:grpSpPr>
          <a:xfrm>
            <a:off x="561725" y="1016250"/>
            <a:ext cx="3160500" cy="3111000"/>
            <a:chOff x="697350" y="1519025"/>
            <a:chExt cx="3160500" cy="3111000"/>
          </a:xfrm>
        </p:grpSpPr>
        <p:sp>
          <p:nvSpPr>
            <p:cNvPr id="146" name="Google Shape;146;p20"/>
            <p:cNvSpPr/>
            <p:nvPr/>
          </p:nvSpPr>
          <p:spPr>
            <a:xfrm>
              <a:off x="697350" y="1519025"/>
              <a:ext cx="3160500" cy="3111000"/>
            </a:xfrm>
            <a:prstGeom prst="roundRect">
              <a:avLst>
                <a:gd fmla="val 6966" name="adj"/>
              </a:avLst>
            </a:prstGeom>
            <a:solidFill>
              <a:srgbClr val="110C1E"/>
            </a:solidFill>
            <a:ln>
              <a:noFill/>
            </a:ln>
            <a:effectLst>
              <a:outerShdw blurRad="628650" rotWithShape="0" algn="bl" dir="5400000" dist="1143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" name="Google Shape;147;p20"/>
            <p:cNvGrpSpPr/>
            <p:nvPr/>
          </p:nvGrpSpPr>
          <p:grpSpPr>
            <a:xfrm>
              <a:off x="808783" y="1706273"/>
              <a:ext cx="2816864" cy="2711085"/>
              <a:chOff x="697338" y="1028150"/>
              <a:chExt cx="2541837" cy="2429941"/>
            </a:xfrm>
          </p:grpSpPr>
          <p:sp>
            <p:nvSpPr>
              <p:cNvPr id="148" name="Google Shape;148;p20"/>
              <p:cNvSpPr/>
              <p:nvPr/>
            </p:nvSpPr>
            <p:spPr>
              <a:xfrm>
                <a:off x="775600" y="1028150"/>
                <a:ext cx="129300" cy="129300"/>
              </a:xfrm>
              <a:prstGeom prst="ellipse">
                <a:avLst/>
              </a:prstGeom>
              <a:noFill/>
              <a:ln cap="flat" cmpd="sng" w="19050">
                <a:solidFill>
                  <a:srgbClr val="9E9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/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951825" y="1028150"/>
                <a:ext cx="129300" cy="129300"/>
              </a:xfrm>
              <a:prstGeom prst="ellipse">
                <a:avLst/>
              </a:prstGeom>
              <a:noFill/>
              <a:ln cap="flat" cmpd="sng" w="19050">
                <a:solidFill>
                  <a:srgbClr val="9E9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/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>
                <a:off x="1128050" y="1028150"/>
                <a:ext cx="129300" cy="129300"/>
              </a:xfrm>
              <a:prstGeom prst="ellipse">
                <a:avLst/>
              </a:prstGeom>
              <a:noFill/>
              <a:ln cap="flat" cmpd="sng" w="19050">
                <a:solidFill>
                  <a:srgbClr val="9E9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/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3109875" y="1028150"/>
                <a:ext cx="129300" cy="129300"/>
              </a:xfrm>
              <a:prstGeom prst="ellipse">
                <a:avLst/>
              </a:prstGeom>
              <a:noFill/>
              <a:ln cap="flat" cmpd="sng" w="19050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/>
              </a:p>
            </p:txBody>
          </p:sp>
          <p:sp>
            <p:nvSpPr>
              <p:cNvPr id="152" name="Google Shape;152;p20"/>
              <p:cNvSpPr txBox="1"/>
              <p:nvPr/>
            </p:nvSpPr>
            <p:spPr>
              <a:xfrm>
                <a:off x="697338" y="1266800"/>
                <a:ext cx="504900" cy="21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1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2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3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4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5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6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7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8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9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10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11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12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13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CCCCCC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14</a:t>
                </a:r>
                <a:endParaRPr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153" name="Google Shape;153;p20"/>
              <p:cNvSpPr txBox="1"/>
              <p:nvPr/>
            </p:nvSpPr>
            <p:spPr>
              <a:xfrm>
                <a:off x="875308" y="1312791"/>
                <a:ext cx="2263200" cy="21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9999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def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" sz="700">
                    <a:solidFill>
                      <a:srgbClr val="CBFF88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task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(x, y):</a:t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z = optimize(x, y)</a:t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</a:t>
                </a:r>
                <a:r>
                  <a:rPr lang="en" sz="700">
                    <a:solidFill>
                      <a:srgbClr val="FF9999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return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z</a:t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9999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def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" sz="700">
                    <a:solidFill>
                      <a:srgbClr val="CBFF88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train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(model):</a:t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</a:t>
                </a:r>
                <a:r>
                  <a:rPr lang="en" sz="700">
                    <a:solidFill>
                      <a:srgbClr val="FF9999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import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" sz="700">
                    <a:solidFill>
                      <a:srgbClr val="CBFF88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tensorflow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" sz="700">
                    <a:solidFill>
                      <a:srgbClr val="FF9999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as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" sz="700">
                    <a:solidFill>
                      <a:srgbClr val="CBFF88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tf</a:t>
                </a:r>
                <a:endParaRPr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tf.train(model)</a:t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</a:t>
                </a:r>
                <a:r>
                  <a:rPr lang="en" sz="700">
                    <a:solidFill>
                      <a:srgbClr val="FF9999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return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model</a:t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9999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def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" sz="700">
                    <a:solidFill>
                      <a:srgbClr val="CBFF88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workflow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(inputs):</a:t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model = task(inputs[</a:t>
                </a:r>
                <a:r>
                  <a:rPr lang="en" sz="700">
                    <a:solidFill>
                      <a:srgbClr val="CBFF88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0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], inputs[</a:t>
                </a:r>
                <a:r>
                  <a:rPr lang="en" sz="700">
                    <a:solidFill>
                      <a:srgbClr val="CBFF88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1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])</a:t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</a:t>
                </a:r>
                <a:r>
                  <a:rPr lang="en" sz="700">
                    <a:solidFill>
                      <a:srgbClr val="FF9999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return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train(model)</a:t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9999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print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(workflow([</a:t>
                </a:r>
                <a:r>
                  <a:rPr lang="en" sz="700">
                    <a:solidFill>
                      <a:srgbClr val="CBFF88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1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,</a:t>
                </a:r>
                <a:r>
                  <a:rPr lang="en" sz="700">
                    <a:solidFill>
                      <a:srgbClr val="CBFF88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2</a:t>
                </a:r>
                <a:r>
                  <a:rPr lang="en" sz="700">
                    <a:solidFill>
                      <a:srgbClr val="FFFF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]))</a:t>
                </a:r>
                <a:endParaRPr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  <p:grpSp>
        <p:nvGrpSpPr>
          <p:cNvPr id="154" name="Google Shape;154;p20"/>
          <p:cNvGrpSpPr/>
          <p:nvPr/>
        </p:nvGrpSpPr>
        <p:grpSpPr>
          <a:xfrm>
            <a:off x="4933300" y="872179"/>
            <a:ext cx="3348300" cy="3805637"/>
            <a:chOff x="5215000" y="847725"/>
            <a:chExt cx="3348300" cy="3948575"/>
          </a:xfrm>
        </p:grpSpPr>
        <p:sp>
          <p:nvSpPr>
            <p:cNvPr id="155" name="Google Shape;155;p20"/>
            <p:cNvSpPr/>
            <p:nvPr/>
          </p:nvSpPr>
          <p:spPr>
            <a:xfrm>
              <a:off x="5215000" y="847725"/>
              <a:ext cx="3348300" cy="3915000"/>
            </a:xfrm>
            <a:prstGeom prst="roundRect">
              <a:avLst>
                <a:gd fmla="val 6966" name="adj"/>
              </a:avLst>
            </a:prstGeom>
            <a:solidFill>
              <a:srgbClr val="110C1E"/>
            </a:solidFill>
            <a:ln>
              <a:noFill/>
            </a:ln>
            <a:effectLst>
              <a:outerShdw blurRad="628650" rotWithShape="0" algn="bl" dir="5400000" dist="1143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5404800" y="1028150"/>
              <a:ext cx="129300" cy="129300"/>
            </a:xfrm>
            <a:prstGeom prst="ellipse">
              <a:avLst/>
            </a:prstGeom>
            <a:noFill/>
            <a:ln cap="flat" cmpd="sng" w="19050">
              <a:solidFill>
                <a:srgbClr val="9E9C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5581025" y="1028150"/>
              <a:ext cx="129300" cy="129300"/>
            </a:xfrm>
            <a:prstGeom prst="ellipse">
              <a:avLst/>
            </a:prstGeom>
            <a:noFill/>
            <a:ln cap="flat" cmpd="sng" w="19050">
              <a:solidFill>
                <a:srgbClr val="9E9C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5757250" y="1028150"/>
              <a:ext cx="129300" cy="129300"/>
            </a:xfrm>
            <a:prstGeom prst="ellipse">
              <a:avLst/>
            </a:prstGeom>
            <a:noFill/>
            <a:ln cap="flat" cmpd="sng" w="19050">
              <a:solidFill>
                <a:srgbClr val="9E9C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159" name="Google Shape;159;p20"/>
            <p:cNvSpPr txBox="1"/>
            <p:nvPr/>
          </p:nvSpPr>
          <p:spPr>
            <a:xfrm>
              <a:off x="5326538" y="1266800"/>
              <a:ext cx="504900" cy="3489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3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4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5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6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7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8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9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11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12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13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14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16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17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18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20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CCCCC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21</a:t>
              </a:r>
              <a:endParaRPr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60" name="Google Shape;160;p20"/>
            <p:cNvSpPr txBox="1"/>
            <p:nvPr/>
          </p:nvSpPr>
          <p:spPr>
            <a:xfrm>
              <a:off x="5634125" y="1266800"/>
              <a:ext cx="2578800" cy="3529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covalent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00">
                  <a:solidFill>
                    <a:srgbClr val="FF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as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ct</a:t>
              </a:r>
              <a:endParaRPr sz="700">
                <a:solidFill>
                  <a:srgbClr val="CBFF8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highlight>
                    <a:srgbClr val="FFD966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@ct.electron(executor=</a:t>
              </a:r>
              <a:r>
                <a:rPr b="1" lang="en" sz="700">
                  <a:solidFill>
                    <a:schemeClr val="dk1"/>
                  </a:solidFill>
                  <a:highlight>
                    <a:srgbClr val="FFD966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AWSBatchExecutor()</a:t>
              </a:r>
              <a:r>
                <a:rPr lang="en" sz="700">
                  <a:solidFill>
                    <a:schemeClr val="dk1"/>
                  </a:solidFill>
                  <a:highlight>
                    <a:srgbClr val="FFD966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00">
                <a:solidFill>
                  <a:schemeClr val="dk1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task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(x, y):</a:t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z = optimize(x, y)</a:t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00">
                  <a:solidFill>
                    <a:srgbClr val="FF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z</a:t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highlight>
                    <a:srgbClr val="FFD966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@ct.electron(executor=</a:t>
              </a:r>
              <a:r>
                <a:rPr b="1" lang="en" sz="700">
                  <a:solidFill>
                    <a:schemeClr val="dk1"/>
                  </a:solidFill>
                  <a:highlight>
                    <a:srgbClr val="FFD966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SlurmExecutor()</a:t>
              </a:r>
              <a:r>
                <a:rPr lang="en" sz="700">
                  <a:solidFill>
                    <a:schemeClr val="dk1"/>
                  </a:solidFill>
                  <a:highlight>
                    <a:srgbClr val="FFD966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00">
                <a:solidFill>
                  <a:schemeClr val="dk1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train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(model):</a:t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00">
                  <a:solidFill>
                    <a:srgbClr val="FF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tensorflow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00">
                  <a:solidFill>
                    <a:srgbClr val="FF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as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tf</a:t>
              </a:r>
              <a:endParaRPr sz="700">
                <a:solidFill>
                  <a:srgbClr val="CBFF8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tf.train(model)</a:t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00">
                  <a:solidFill>
                    <a:srgbClr val="FF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model</a:t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highlight>
                    <a:srgbClr val="FFD966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@ct.lattice</a:t>
              </a:r>
              <a:endParaRPr sz="700">
                <a:solidFill>
                  <a:schemeClr val="dk1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workflow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(inputs):</a:t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model = task(inputs[</a:t>
              </a:r>
              <a:r>
                <a:rPr lang="en"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], inputs[</a:t>
              </a:r>
              <a:r>
                <a:rPr lang="en"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])</a:t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00">
                  <a:solidFill>
                    <a:srgbClr val="FF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train(model)</a:t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dispatch_id = ct.dispatch(workflow)([</a:t>
              </a:r>
              <a:r>
                <a:rPr lang="en"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r>
                <a:rPr lang="en" sz="700">
                  <a:solidFill>
                    <a:srgbClr val="CBFF8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])</a:t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76200" rtl="0" algn="l">
                <a:lnSpc>
                  <a:spcPct val="150001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>
                  <a:solidFill>
                    <a:srgbClr val="FF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print</a:t>
              </a:r>
              <a:r>
                <a:rPr lang="en" sz="7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(ct.get_result(dispatch_id))</a:t>
              </a:r>
              <a:endParaRPr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8018425" y="1028150"/>
              <a:ext cx="129300" cy="129300"/>
            </a:xfrm>
            <a:prstGeom prst="ellipse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cxnSp>
        <p:nvCxnSpPr>
          <p:cNvPr id="162" name="Google Shape;162;p20"/>
          <p:cNvCxnSpPr/>
          <p:nvPr/>
        </p:nvCxnSpPr>
        <p:spPr>
          <a:xfrm>
            <a:off x="4040525" y="2571750"/>
            <a:ext cx="759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356575" y="495725"/>
            <a:ext cx="1559400" cy="4713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737575" y="1358750"/>
            <a:ext cx="1482900" cy="682500"/>
          </a:xfrm>
          <a:prstGeom prst="roundRect">
            <a:avLst>
              <a:gd fmla="val 19022" name="adj"/>
            </a:avLst>
          </a:prstGeom>
          <a:solidFill>
            <a:srgbClr val="110C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903050" y="1425500"/>
            <a:ext cx="325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@ct.electron</a:t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9999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CBFF88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(x):</a:t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2392525" y="1338088"/>
            <a:ext cx="3000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20">
                <a:solidFill>
                  <a:srgbClr val="110C1E"/>
                </a:solidFill>
                <a:latin typeface="DM Sans"/>
                <a:ea typeface="DM Sans"/>
                <a:cs typeface="DM Sans"/>
                <a:sym typeface="DM Sans"/>
              </a:rPr>
              <a:t>Electron</a:t>
            </a:r>
            <a:endParaRPr sz="1320">
              <a:solidFill>
                <a:srgbClr val="110C1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900">
                <a:solidFill>
                  <a:srgbClr val="4541F4"/>
                </a:solidFill>
                <a:latin typeface="DM Sans"/>
                <a:ea typeface="DM Sans"/>
                <a:cs typeface="DM Sans"/>
                <a:sym typeface="DM Sans"/>
              </a:rPr>
              <a:t>Granular tasks</a:t>
            </a:r>
            <a:r>
              <a:rPr lang="en" sz="9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 that comprise a workflow</a:t>
            </a:r>
            <a:endParaRPr sz="1320">
              <a:solidFill>
                <a:srgbClr val="110C1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Concepts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1933025" y="793200"/>
            <a:ext cx="40800" cy="40800"/>
          </a:xfrm>
          <a:prstGeom prst="ellipse">
            <a:avLst/>
          </a:prstGeom>
          <a:noFill/>
          <a:ln cap="flat" cmpd="sng" w="19050">
            <a:solidFill>
              <a:srgbClr val="4541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3" name="Google Shape;173;p21"/>
          <p:cNvSpPr/>
          <p:nvPr/>
        </p:nvSpPr>
        <p:spPr>
          <a:xfrm>
            <a:off x="737575" y="2249000"/>
            <a:ext cx="2315700" cy="1228500"/>
          </a:xfrm>
          <a:prstGeom prst="roundRect">
            <a:avLst>
              <a:gd fmla="val 14500" name="adj"/>
            </a:avLst>
          </a:prstGeom>
          <a:solidFill>
            <a:srgbClr val="110C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875075" y="2313050"/>
            <a:ext cx="32574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@ct.lattice</a:t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9999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CBFF88"/>
                </a:solidFill>
                <a:latin typeface="Roboto Mono"/>
                <a:ea typeface="Roboto Mono"/>
                <a:cs typeface="Roboto Mono"/>
                <a:sym typeface="Roboto Mono"/>
              </a:rPr>
              <a:t>workflow</a:t>
            </a: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inputs</a:t>
            </a: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outputs = []</a:t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for x in inputs:</a:t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outputs.append(task(x))</a:t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FF9999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outputs</a:t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3188763" y="2427338"/>
            <a:ext cx="3000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20">
                <a:solidFill>
                  <a:srgbClr val="110C1E"/>
                </a:solidFill>
                <a:latin typeface="DM Sans"/>
                <a:ea typeface="DM Sans"/>
                <a:cs typeface="DM Sans"/>
                <a:sym typeface="DM Sans"/>
              </a:rPr>
              <a:t>Lattice</a:t>
            </a:r>
            <a:endParaRPr sz="1320">
              <a:solidFill>
                <a:srgbClr val="110C1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900">
                <a:solidFill>
                  <a:srgbClr val="4541F4"/>
                </a:solidFill>
                <a:latin typeface="DM Sans"/>
                <a:ea typeface="DM Sans"/>
                <a:cs typeface="DM Sans"/>
                <a:sym typeface="DM Sans"/>
              </a:rPr>
              <a:t>Workflow </a:t>
            </a:r>
            <a:r>
              <a:rPr lang="en" sz="9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defined by task interactions</a:t>
            </a:r>
            <a:endParaRPr sz="90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3560563" y="3614200"/>
            <a:ext cx="3000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20">
                <a:solidFill>
                  <a:srgbClr val="110C1E"/>
                </a:solidFill>
                <a:latin typeface="DM Sans"/>
                <a:ea typeface="DM Sans"/>
                <a:cs typeface="DM Sans"/>
                <a:sym typeface="DM Sans"/>
              </a:rPr>
              <a:t>Dispatch </a:t>
            </a:r>
            <a:endParaRPr sz="1320">
              <a:solidFill>
                <a:srgbClr val="110C1E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900">
                <a:solidFill>
                  <a:srgbClr val="4541F4"/>
                </a:solidFill>
                <a:latin typeface="DM Sans"/>
                <a:ea typeface="DM Sans"/>
                <a:cs typeface="DM Sans"/>
                <a:sym typeface="DM Sans"/>
              </a:rPr>
              <a:t>Dispatch</a:t>
            </a:r>
            <a:r>
              <a:rPr lang="en" sz="900">
                <a:solidFill>
                  <a:srgbClr val="4541F4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n" sz="90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 and get your result.</a:t>
            </a:r>
            <a:endParaRPr sz="90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737575" y="3685250"/>
            <a:ext cx="2781600" cy="572700"/>
          </a:xfrm>
          <a:prstGeom prst="roundRect">
            <a:avLst>
              <a:gd fmla="val 20718" name="adj"/>
            </a:avLst>
          </a:prstGeom>
          <a:solidFill>
            <a:srgbClr val="110C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798875" y="3749150"/>
            <a:ext cx="2927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dispatch_id = ct.dispatch(workflow)(inputs)</a:t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result = ct.get_result(dispatch_id, wait=True)</a:t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737563" y="1425500"/>
            <a:ext cx="50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7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7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7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99825" y="1427200"/>
            <a:ext cx="4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2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(1)</a:t>
            </a:r>
            <a:endParaRPr sz="132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299825" y="2560700"/>
            <a:ext cx="4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2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(2)</a:t>
            </a:r>
            <a:endParaRPr sz="132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299825" y="3747550"/>
            <a:ext cx="4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20">
                <a:solidFill>
                  <a:srgbClr val="595959"/>
                </a:solidFill>
                <a:latin typeface="DM Sans"/>
                <a:ea typeface="DM Sans"/>
                <a:cs typeface="DM Sans"/>
                <a:sym typeface="DM Sans"/>
              </a:rPr>
              <a:t>(3)</a:t>
            </a:r>
            <a:endParaRPr sz="1320">
              <a:solidFill>
                <a:srgbClr val="59595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3" name="Google Shape;183;p21"/>
          <p:cNvCxnSpPr>
            <a:stCxn id="184" idx="2"/>
          </p:cNvCxnSpPr>
          <p:nvPr/>
        </p:nvCxnSpPr>
        <p:spPr>
          <a:xfrm>
            <a:off x="6831227" y="1633922"/>
            <a:ext cx="0" cy="299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85" name="Google Shape;185;p21"/>
          <p:cNvGrpSpPr/>
          <p:nvPr/>
        </p:nvGrpSpPr>
        <p:grpSpPr>
          <a:xfrm>
            <a:off x="6861985" y="445036"/>
            <a:ext cx="708328" cy="337278"/>
            <a:chOff x="6112575" y="1402522"/>
            <a:chExt cx="827100" cy="337278"/>
          </a:xfrm>
        </p:grpSpPr>
        <p:sp>
          <p:nvSpPr>
            <p:cNvPr id="186" name="Google Shape;186;p21"/>
            <p:cNvSpPr/>
            <p:nvPr/>
          </p:nvSpPr>
          <p:spPr>
            <a:xfrm>
              <a:off x="6112575" y="1427200"/>
              <a:ext cx="827100" cy="3126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442913" rotWithShape="0" algn="bl" dir="5400000" dist="123825">
                <a:srgbClr val="000000">
                  <a:alpha val="1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 txBox="1"/>
            <p:nvPr/>
          </p:nvSpPr>
          <p:spPr>
            <a:xfrm>
              <a:off x="6174259" y="1402522"/>
              <a:ext cx="690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541F4"/>
                  </a:solidFill>
                  <a:latin typeface="DM Sans"/>
                  <a:ea typeface="DM Sans"/>
                  <a:cs typeface="DM Sans"/>
                  <a:sym typeface="DM Sans"/>
                </a:rPr>
                <a:t>x</a:t>
              </a:r>
              <a:endParaRPr sz="900">
                <a:solidFill>
                  <a:srgbClr val="4541F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88" name="Google Shape;188;p21"/>
          <p:cNvSpPr/>
          <p:nvPr/>
        </p:nvSpPr>
        <p:spPr>
          <a:xfrm>
            <a:off x="5533488" y="1335502"/>
            <a:ext cx="774300" cy="312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442913" rotWithShape="0" algn="bl" dir="5400000" dist="12382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5552177" y="1310822"/>
            <a:ext cx="75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1F4"/>
                </a:solidFill>
                <a:latin typeface="DM Sans"/>
                <a:ea typeface="DM Sans"/>
                <a:cs typeface="DM Sans"/>
                <a:sym typeface="DM Sans"/>
              </a:rPr>
              <a:t>Task</a:t>
            </a:r>
            <a:endParaRPr sz="900">
              <a:solidFill>
                <a:srgbClr val="4541F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0" name="Google Shape;190;p21"/>
          <p:cNvCxnSpPr>
            <a:stCxn id="187" idx="2"/>
            <a:endCxn id="189" idx="0"/>
          </p:cNvCxnSpPr>
          <p:nvPr/>
        </p:nvCxnSpPr>
        <p:spPr>
          <a:xfrm rot="5400000">
            <a:off x="6298204" y="398386"/>
            <a:ext cx="542700" cy="12822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1" name="Google Shape;191;p21"/>
          <p:cNvSpPr/>
          <p:nvPr/>
        </p:nvSpPr>
        <p:spPr>
          <a:xfrm>
            <a:off x="6436338" y="1335502"/>
            <a:ext cx="774300" cy="312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442913" rotWithShape="0" algn="bl" dir="5400000" dist="12382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6455027" y="1310822"/>
            <a:ext cx="752400" cy="3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1F4"/>
                </a:solidFill>
                <a:latin typeface="DM Sans"/>
                <a:ea typeface="DM Sans"/>
                <a:cs typeface="DM Sans"/>
                <a:sym typeface="DM Sans"/>
              </a:rPr>
              <a:t>Task</a:t>
            </a:r>
            <a:endParaRPr sz="900">
              <a:solidFill>
                <a:srgbClr val="4541F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2" name="Google Shape;192;p21"/>
          <p:cNvCxnSpPr>
            <a:endCxn id="184" idx="0"/>
          </p:cNvCxnSpPr>
          <p:nvPr/>
        </p:nvCxnSpPr>
        <p:spPr>
          <a:xfrm rot="5400000">
            <a:off x="6749627" y="849722"/>
            <a:ext cx="542700" cy="379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3" name="Google Shape;193;p21"/>
          <p:cNvSpPr/>
          <p:nvPr/>
        </p:nvSpPr>
        <p:spPr>
          <a:xfrm flipH="1">
            <a:off x="8242065" y="1335502"/>
            <a:ext cx="774300" cy="312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442913" rotWithShape="0" algn="bl" dir="5400000" dist="12382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 flipH="1">
            <a:off x="8245277" y="1310822"/>
            <a:ext cx="75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1F4"/>
                </a:solidFill>
                <a:latin typeface="DM Sans"/>
                <a:ea typeface="DM Sans"/>
                <a:cs typeface="DM Sans"/>
                <a:sym typeface="DM Sans"/>
              </a:rPr>
              <a:t>Task</a:t>
            </a:r>
            <a:endParaRPr sz="900">
              <a:solidFill>
                <a:srgbClr val="4541F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21"/>
          <p:cNvSpPr/>
          <p:nvPr/>
        </p:nvSpPr>
        <p:spPr>
          <a:xfrm flipH="1">
            <a:off x="7339215" y="1335502"/>
            <a:ext cx="774300" cy="312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  <a:effectLst>
            <a:outerShdw blurRad="442913" rotWithShape="0" algn="bl" dir="5400000" dist="12382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 flipH="1">
            <a:off x="7342427" y="1310822"/>
            <a:ext cx="75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1F4"/>
                </a:solidFill>
                <a:latin typeface="DM Sans"/>
                <a:ea typeface="DM Sans"/>
                <a:cs typeface="DM Sans"/>
                <a:sym typeface="DM Sans"/>
              </a:rPr>
              <a:t>Task</a:t>
            </a:r>
            <a:endParaRPr sz="900">
              <a:solidFill>
                <a:srgbClr val="4541F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7" name="Google Shape;197;p21"/>
          <p:cNvCxnSpPr>
            <a:endCxn id="196" idx="0"/>
          </p:cNvCxnSpPr>
          <p:nvPr/>
        </p:nvCxnSpPr>
        <p:spPr>
          <a:xfrm flipH="1" rot="-5400000">
            <a:off x="7193327" y="785522"/>
            <a:ext cx="542700" cy="507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1"/>
          <p:cNvCxnSpPr>
            <a:stCxn id="187" idx="2"/>
            <a:endCxn id="194" idx="0"/>
          </p:cNvCxnSpPr>
          <p:nvPr/>
        </p:nvCxnSpPr>
        <p:spPr>
          <a:xfrm flipH="1" rot="-5400000">
            <a:off x="7644754" y="334036"/>
            <a:ext cx="542700" cy="1410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1"/>
          <p:cNvCxnSpPr>
            <a:stCxn id="189" idx="2"/>
            <a:endCxn id="200" idx="0"/>
          </p:cNvCxnSpPr>
          <p:nvPr/>
        </p:nvCxnSpPr>
        <p:spPr>
          <a:xfrm flipH="1" rot="-5400000">
            <a:off x="6260177" y="1302122"/>
            <a:ext cx="632400" cy="12960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01" name="Google Shape;201;p21"/>
          <p:cNvGrpSpPr/>
          <p:nvPr/>
        </p:nvGrpSpPr>
        <p:grpSpPr>
          <a:xfrm>
            <a:off x="6861999" y="2266219"/>
            <a:ext cx="708300" cy="330995"/>
            <a:chOff x="7070474" y="3006006"/>
            <a:chExt cx="708300" cy="330995"/>
          </a:xfrm>
        </p:grpSpPr>
        <p:sp>
          <p:nvSpPr>
            <p:cNvPr id="202" name="Google Shape;202;p21"/>
            <p:cNvSpPr/>
            <p:nvPr/>
          </p:nvSpPr>
          <p:spPr>
            <a:xfrm>
              <a:off x="7070474" y="3024401"/>
              <a:ext cx="708300" cy="312600"/>
            </a:xfrm>
            <a:prstGeom prst="roundRect">
              <a:avLst>
                <a:gd fmla="val 50000" name="adj"/>
              </a:avLst>
            </a:prstGeom>
            <a:solidFill>
              <a:srgbClr val="4541F4"/>
            </a:solidFill>
            <a:ln>
              <a:noFill/>
            </a:ln>
            <a:effectLst>
              <a:outerShdw blurRad="442913" rotWithShape="0" algn="bl" dir="5400000" dist="123825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 txBox="1"/>
            <p:nvPr/>
          </p:nvSpPr>
          <p:spPr>
            <a:xfrm>
              <a:off x="7119722" y="3006006"/>
              <a:ext cx="626400" cy="323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7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CFCFC"/>
                  </a:solidFill>
                  <a:latin typeface="DM Sans"/>
                  <a:ea typeface="DM Sans"/>
                  <a:cs typeface="DM Sans"/>
                  <a:sym typeface="DM Sans"/>
                </a:rPr>
                <a:t>outputs</a:t>
              </a:r>
              <a:r>
                <a:rPr lang="en" sz="900">
                  <a:solidFill>
                    <a:srgbClr val="4541F4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endParaRPr sz="900">
                <a:solidFill>
                  <a:srgbClr val="4541F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03" name="Google Shape;203;p21"/>
          <p:cNvCxnSpPr>
            <a:stCxn id="194" idx="2"/>
          </p:cNvCxnSpPr>
          <p:nvPr/>
        </p:nvCxnSpPr>
        <p:spPr>
          <a:xfrm rot="5400000">
            <a:off x="7773377" y="1104722"/>
            <a:ext cx="318900" cy="1377300"/>
          </a:xfrm>
          <a:prstGeom prst="bentConnector2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1"/>
          <p:cNvCxnSpPr/>
          <p:nvPr/>
        </p:nvCxnSpPr>
        <p:spPr>
          <a:xfrm>
            <a:off x="7726353" y="1648130"/>
            <a:ext cx="0" cy="285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1"/>
          <p:cNvCxnSpPr>
            <a:endCxn id="187" idx="0"/>
          </p:cNvCxnSpPr>
          <p:nvPr/>
        </p:nvCxnSpPr>
        <p:spPr>
          <a:xfrm>
            <a:off x="7210654" y="136"/>
            <a:ext cx="0" cy="444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